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Roboto Slab"/>
      <p:regular r:id="rId12"/>
      <p:bold r:id="rId13"/>
    </p:embeddedFont>
    <p:embeddedFont>
      <p:font typeface="Roboto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Helvetica Neue"/>
      <p:regular r:id="rId26"/>
      <p:bold r:id="rId27"/>
      <p:italic r:id="rId28"/>
      <p:boldItalic r:id="rId29"/>
    </p:embeddedFont>
    <p:embeddedFont>
      <p:font typeface="Helvetica Neue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4" roundtripDataSignature="AMtx7miHTvvazFpV8wbmEqT/+pNd3lDQ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Medium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HelveticaNeue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HelveticaNeue-italic.fntdata"/><Relationship Id="rId27" Type="http://schemas.openxmlformats.org/officeDocument/2006/relationships/font" Target="fonts/HelveticaNeue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Light-bold.fntdata"/><Relationship Id="rId30" Type="http://schemas.openxmlformats.org/officeDocument/2006/relationships/font" Target="fonts/HelveticaNeueLight-regular.fntdata"/><Relationship Id="rId11" Type="http://schemas.openxmlformats.org/officeDocument/2006/relationships/slide" Target="slides/slide5.xml"/><Relationship Id="rId33" Type="http://schemas.openxmlformats.org/officeDocument/2006/relationships/font" Target="fonts/HelveticaNeue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Light-italic.fntdata"/><Relationship Id="rId13" Type="http://schemas.openxmlformats.org/officeDocument/2006/relationships/font" Target="fonts/RobotoSlab-bold.fntdata"/><Relationship Id="rId12" Type="http://schemas.openxmlformats.org/officeDocument/2006/relationships/font" Target="fonts/RobotoSlab-regular.fntdata"/><Relationship Id="rId34" Type="http://customschemas.google.com/relationships/presentationmetadata" Target="metadata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RobotoMedium-bold.fntdata"/><Relationship Id="rId18" Type="http://schemas.openxmlformats.org/officeDocument/2006/relationships/font" Target="fonts/RobotoMedium-regular.fntdata"/></Relationships>
</file>

<file path=ppt/media/image1.png>
</file>

<file path=ppt/media/image10.jpg>
</file>

<file path=ppt/media/image13.png>
</file>

<file path=ppt/media/image14.pn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c7d7682c6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c7d7682c6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0.jpg"/><Relationship Id="rId5" Type="http://schemas.openxmlformats.org/officeDocument/2006/relationships/image" Target="../media/image16.jpg"/><Relationship Id="rId6" Type="http://schemas.openxmlformats.org/officeDocument/2006/relationships/image" Target="../media/image15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2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2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hyperlink" Target="https://developer.spotify.com/dashboard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hyperlink" Target="https://codebeautify.org/jsonviewer" TargetMode="External"/><Relationship Id="rId5" Type="http://schemas.openxmlformats.org/officeDocument/2006/relationships/hyperlink" Target="https://developer.spotify.com/documentation/web-api/reference/#endpoint-get-audio-analysis" TargetMode="External"/><Relationship Id="rId6" Type="http://schemas.openxmlformats.org/officeDocument/2006/relationships/hyperlink" Target="https://spotipy.readthedocs.io/en/2.22.1/#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Spotipy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0aef77d17_0_0"/>
          <p:cNvSpPr txBox="1"/>
          <p:nvPr/>
        </p:nvSpPr>
        <p:spPr>
          <a:xfrm>
            <a:off x="585600" y="528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WHAT IS SPOTIPY?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a0aef77d17_0_0"/>
          <p:cNvSpPr txBox="1"/>
          <p:nvPr/>
        </p:nvSpPr>
        <p:spPr>
          <a:xfrm>
            <a:off x="707225" y="1064425"/>
            <a:ext cx="76098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is a Python library to use the Spotify API.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install it we need to open a new jupyter cell and type the following: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b="0" i="0" lang="en" sz="950" u="none" cap="none" strike="noStrike">
                <a:solidFill>
                  <a:srgbClr val="0000FF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!</a:t>
            </a:r>
            <a:r>
              <a:rPr b="0" i="0" lang="en" sz="95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Roboto"/>
                <a:ea typeface="Roboto"/>
                <a:cs typeface="Roboto"/>
                <a:sym typeface="Roboto"/>
              </a:rPr>
              <a:t>pip install spotipy</a:t>
            </a:r>
            <a:endParaRPr b="0" i="0" sz="950" u="none" cap="none" strike="noStrike">
              <a:solidFill>
                <a:schemeClr val="dk1"/>
              </a:solidFill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order to have access to the API, we need to get our credentials.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 to “ </a:t>
            </a:r>
            <a:r>
              <a:rPr b="0" i="0" lang="en" sz="12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developer dasboard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”: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Register for the account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an account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Create a new App and give it any name and a description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your “Client_ID” and “Client_Secret_ID” and store them into a config.py file in the same work folder.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HOW TO SET UP EVERYTHING: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ga0a6fe287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a0a6fe2872_0_0"/>
          <p:cNvSpPr txBox="1"/>
          <p:nvPr/>
        </p:nvSpPr>
        <p:spPr>
          <a:xfrm>
            <a:off x="707225" y="2131225"/>
            <a:ext cx="7758000" cy="13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First we need to initialize Spotipy with our credentials: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○"/>
            </a:pPr>
            <a:r>
              <a:rPr b="0" i="0" lang="en" sz="105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sp = spotipy.Spotify(auth_manager=SpotifyClientCredentials(client_id= Client_ID,</a:t>
            </a:r>
            <a:endParaRPr b="0" i="0" sz="1050" u="none" cap="none" strike="noStrike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" sz="105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    client_secret=Client_Secret))</a:t>
            </a:r>
            <a:endParaRPr b="0" i="0" sz="1050" u="none" cap="none" strike="noStrike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chemeClr val="dk1"/>
              </a:solidFill>
              <a:highlight>
                <a:srgbClr val="FFFFFE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c7d7682c66_0_2"/>
          <p:cNvSpPr txBox="1"/>
          <p:nvPr/>
        </p:nvSpPr>
        <p:spPr>
          <a:xfrm>
            <a:off x="585600" y="528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SOME USEFUL FUNCTIONS: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gc7d7682c66_0_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gc7d7682c66_0_2"/>
          <p:cNvSpPr txBox="1"/>
          <p:nvPr/>
        </p:nvSpPr>
        <p:spPr>
          <a:xfrm>
            <a:off x="707225" y="1064425"/>
            <a:ext cx="76098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make searches: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sp.search(q = “user_query”, limit=5 ) 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Searches can be done by: topic, href, id, uri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returns a json file which can be seen easier with: </a:t>
            </a:r>
            <a:r>
              <a:rPr b="0" i="0" lang="en" sz="12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codebeautify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9144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If we would like to search for a given playlist, we can use the following function:</a:t>
            </a:r>
            <a:endParaRPr b="0" i="0" sz="12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9144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sp</a:t>
            </a:r>
            <a:r>
              <a:rPr b="1" i="0" lang="en" sz="1200" u="none" cap="none" strike="noStrike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b="0" i="0" lang="en" sz="1200" u="none" cap="none" strike="noStrike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user_playlist_tracks(</a:t>
            </a:r>
            <a:r>
              <a:rPr b="0" i="0" lang="en" sz="1200" u="none" cap="none" strike="noStrike">
                <a:solidFill>
                  <a:srgbClr val="BB8844"/>
                </a:solidFill>
                <a:latin typeface="Roboto"/>
                <a:ea typeface="Roboto"/>
                <a:cs typeface="Roboto"/>
                <a:sym typeface="Roboto"/>
              </a:rPr>
              <a:t>"spotify"</a:t>
            </a:r>
            <a:r>
              <a:rPr b="0" i="0" lang="en" sz="1200" u="none" cap="none" strike="noStrike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0" i="0" lang="en" sz="1200" u="none" cap="none" strike="noStrike">
                <a:solidFill>
                  <a:srgbClr val="BB8844"/>
                </a:solidFill>
                <a:latin typeface="Roboto"/>
                <a:ea typeface="Roboto"/>
                <a:cs typeface="Roboto"/>
                <a:sym typeface="Roboto"/>
              </a:rPr>
              <a:t>"playlist_id"</a:t>
            </a:r>
            <a:r>
              <a:rPr b="0" i="0" lang="en" sz="1200" u="none" cap="none" strike="noStrike">
                <a:solidFill>
                  <a:srgbClr val="172B4D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b="0" i="0" sz="1200" u="none" cap="none" strike="noStrike">
              <a:solidFill>
                <a:srgbClr val="172B4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Getting the audio features of a song:</a:t>
            </a:r>
            <a:endParaRPr b="0" i="0" sz="12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b="0" i="0" lang="en" sz="105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sp.audio_features(song[</a:t>
            </a:r>
            <a:r>
              <a:rPr b="0" i="0" lang="en" sz="1050" u="none" cap="none" strike="noStrike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"tracks"</a:t>
            </a:r>
            <a:r>
              <a:rPr b="0" i="0" lang="en" sz="105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][</a:t>
            </a:r>
            <a:r>
              <a:rPr b="0" i="0" lang="en" sz="1050" u="none" cap="none" strike="noStrike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"items"</a:t>
            </a:r>
            <a:r>
              <a:rPr b="0" i="0" lang="en" sz="105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][</a:t>
            </a:r>
            <a:r>
              <a:rPr b="0" i="0" lang="en" sz="1050" u="none" cap="none" strike="noStrike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n" sz="105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][</a:t>
            </a:r>
            <a:r>
              <a:rPr b="0" i="0" lang="en" sz="1050" u="none" cap="none" strike="noStrike">
                <a:solidFill>
                  <a:srgbClr val="A31515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"uri"</a:t>
            </a:r>
            <a:r>
              <a:rPr b="0" i="0" lang="en" sz="105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])[</a:t>
            </a:r>
            <a:r>
              <a:rPr b="0" i="0" lang="en" sz="1050" u="none" cap="none" strike="noStrike">
                <a:solidFill>
                  <a:srgbClr val="09885A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n" sz="1050" u="none" cap="none" strike="noStrike">
                <a:solidFill>
                  <a:schemeClr val="dk1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] (it can accept a list of ids, 100ID max)</a:t>
            </a:r>
            <a:endParaRPr b="0" i="0" sz="1050" u="none" cap="none" strike="noStrike">
              <a:solidFill>
                <a:schemeClr val="dk1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○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Which is another dictionary with the </a:t>
            </a:r>
            <a:r>
              <a:rPr b="0" i="0" lang="en" sz="1200" u="sng" cap="none" strike="noStrike">
                <a:solidFill>
                  <a:schemeClr val="hlink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  <a:hlinkClick r:id="rId5"/>
              </a:rPr>
              <a:t>AudioFeaturesObject</a:t>
            </a:r>
            <a:endParaRPr b="0" i="0" sz="12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gc7d7682c66_0_2"/>
          <p:cNvSpPr txBox="1"/>
          <p:nvPr/>
        </p:nvSpPr>
        <p:spPr>
          <a:xfrm>
            <a:off x="5963300" y="1064425"/>
            <a:ext cx="281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Official API documentation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